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5"/>
  </p:notesMasterIdLst>
  <p:sldIdLst>
    <p:sldId id="256" r:id="rId2"/>
    <p:sldId id="269" r:id="rId3"/>
    <p:sldId id="280" r:id="rId4"/>
  </p:sldIdLst>
  <p:sldSz cx="9144000" cy="5143500" type="screen16x9"/>
  <p:notesSz cx="6858000" cy="9144000"/>
  <p:embeddedFontLst>
    <p:embeddedFont>
      <p:font typeface="Quattrocento Sans" charset="0"/>
      <p:bold r:id="rId6"/>
      <p:italic r:id="rId7"/>
      <p:boldItalic r:id="rId8"/>
    </p:embeddedFont>
    <p:embeddedFont>
      <p:font typeface="Lora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0E4907B4-352A-4FA4-BB83-ABCD8408CF55}">
  <a:tblStyle styleId="{0E4907B4-352A-4FA4-BB83-ABCD8408CF5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56" y="2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theme" Target="theme/theme1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4255368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6" name="Google Shape;406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96630" y="2003888"/>
            <a:ext cx="4523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-6025" y="3676512"/>
            <a:ext cx="91620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Google Shape;12;p2"/>
          <p:cNvSpPr/>
          <p:nvPr/>
        </p:nvSpPr>
        <p:spPr>
          <a:xfrm>
            <a:off x="1117950" y="3393000"/>
            <a:ext cx="567000" cy="5670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1381250" y="937125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cxnSp>
        <p:nvCxnSpPr>
          <p:cNvPr id="52" name="Google Shape;52;p8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3" name="Google Shape;53;p8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4" name="Google Shape;54;p8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BLANK_1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Char char="◉"/>
              <a:defRPr sz="2400"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○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■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381250" y="937117"/>
            <a:ext cx="68097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4" r:id="rId2"/>
    <p:sldLayoutId id="2147483657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ctrTitle"/>
          </p:nvPr>
        </p:nvSpPr>
        <p:spPr>
          <a:xfrm>
            <a:off x="996630" y="2204038"/>
            <a:ext cx="717577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pt-BR" i="1" dirty="0"/>
              <a:t>O que nós, em </a:t>
            </a:r>
            <a:r>
              <a:rPr lang="pt-BR" i="1" dirty="0">
                <a:highlight>
                  <a:srgbClr val="FFCD00"/>
                </a:highlight>
              </a:rPr>
              <a:t>Regime de Colaboração,</a:t>
            </a:r>
            <a:r>
              <a:rPr lang="pt-BR" sz="1800" dirty="0">
                <a:solidFill>
                  <a:schemeClr val="dk1"/>
                </a:solidFill>
                <a:highlight>
                  <a:srgbClr val="FFCD00"/>
                </a:highlight>
              </a:rPr>
              <a:t> </a:t>
            </a:r>
            <a:r>
              <a:rPr lang="pt-BR" i="1" dirty="0"/>
              <a:t>gostaríamos de </a:t>
            </a:r>
            <a:r>
              <a:rPr lang="pt-BR" i="1" dirty="0" err="1"/>
              <a:t>entregrar</a:t>
            </a:r>
            <a:r>
              <a:rPr lang="pt-BR" i="1" dirty="0"/>
              <a:t> para o(a) secretário (a) de Educação no ano que vem?</a:t>
            </a:r>
            <a:r>
              <a:rPr lang="pt-BR" sz="1800" dirty="0">
                <a:solidFill>
                  <a:schemeClr val="dk1"/>
                </a:solidFill>
              </a:rPr>
              <a:t> </a:t>
            </a:r>
          </a:p>
        </p:txBody>
      </p:sp>
      <p:grpSp>
        <p:nvGrpSpPr>
          <p:cNvPr id="72" name="Google Shape;72;p12"/>
          <p:cNvGrpSpPr/>
          <p:nvPr/>
        </p:nvGrpSpPr>
        <p:grpSpPr>
          <a:xfrm>
            <a:off x="1299165" y="3511424"/>
            <a:ext cx="215966" cy="342399"/>
            <a:chOff x="6718575" y="2318625"/>
            <a:chExt cx="256950" cy="407375"/>
          </a:xfrm>
        </p:grpSpPr>
        <p:sp>
          <p:nvSpPr>
            <p:cNvPr id="73" name="Google Shape;73;p1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2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3" name="Google Shape;263;p25"/>
          <p:cNvGraphicFramePr/>
          <p:nvPr>
            <p:extLst>
              <p:ext uri="{D42A27DB-BD31-4B8C-83A1-F6EECF244321}">
                <p14:modId xmlns:p14="http://schemas.microsoft.com/office/powerpoint/2010/main" val="1730123350"/>
              </p:ext>
            </p:extLst>
          </p:nvPr>
        </p:nvGraphicFramePr>
        <p:xfrm>
          <a:off x="179512" y="944930"/>
          <a:ext cx="8712966" cy="4198570"/>
        </p:xfrm>
        <a:graphic>
          <a:graphicData uri="http://schemas.openxmlformats.org/drawingml/2006/table">
            <a:tbl>
              <a:tblPr>
                <a:noFill/>
                <a:tableStyleId>{0E4907B4-352A-4FA4-BB83-ABCD8408CF55}</a:tableStyleId>
              </a:tblPr>
              <a:tblGrid>
                <a:gridCol w="2904322"/>
                <a:gridCol w="2904322"/>
                <a:gridCol w="2904322"/>
              </a:tblGrid>
              <a:tr h="64997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 smtClean="0">
                          <a:highlight>
                            <a:srgbClr val="FFCD00"/>
                          </a:highlight>
                        </a:rPr>
                        <a:t> </a:t>
                      </a:r>
                      <a:r>
                        <a:rPr lang="en" b="1" dirty="0" smtClean="0">
                          <a:highlight>
                            <a:srgbClr val="FFCD00"/>
                          </a:highlight>
                        </a:rPr>
                        <a:t>DESAFIOS</a:t>
                      </a:r>
                      <a:endParaRPr b="1" dirty="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 smtClean="0">
                          <a:highlight>
                            <a:srgbClr val="FFCD00"/>
                          </a:highlight>
                        </a:rPr>
                        <a:t> </a:t>
                      </a:r>
                      <a:r>
                        <a:rPr lang="en" sz="1200" b="1" dirty="0" smtClean="0">
                          <a:highlight>
                            <a:srgbClr val="FFCD00"/>
                          </a:highlight>
                        </a:rPr>
                        <a:t>RECOMENDAÇÕES</a:t>
                      </a:r>
                      <a:endParaRPr lang="pt-BR" sz="1100" b="1" dirty="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" sz="1100" dirty="0" smtClean="0">
                          <a:highlight>
                            <a:srgbClr val="FFCD00"/>
                          </a:highlight>
                        </a:rPr>
                        <a:t> </a:t>
                      </a:r>
                      <a:r>
                        <a:rPr lang="en" sz="1200" b="1" u="none" dirty="0" smtClean="0">
                          <a:effectLst/>
                          <a:highlight>
                            <a:srgbClr val="FFCD00"/>
                          </a:highlight>
                        </a:rPr>
                        <a:t>IMPACTOS</a:t>
                      </a:r>
                      <a:r>
                        <a:rPr lang="en" sz="1200" b="1" u="none" baseline="0" dirty="0" smtClean="0">
                          <a:effectLst/>
                          <a:highlight>
                            <a:srgbClr val="FFCD00"/>
                          </a:highlight>
                        </a:rPr>
                        <a:t> ESPERADOS</a:t>
                      </a:r>
                      <a:endParaRPr lang="pt-BR" sz="1200" b="1" u="none" strike="noStrike" dirty="0" smtClean="0">
                        <a:effectLst/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790187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Formação </a:t>
                      </a:r>
                      <a:r>
                        <a:rPr lang="pt-BR" sz="1400" baseline="0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BNCC para todos os professores</a:t>
                      </a:r>
                      <a:endParaRPr sz="1400" dirty="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Formação para professores,</a:t>
                      </a:r>
                      <a:r>
                        <a:rPr lang="pt-BR" baseline="0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 gestores e coordenadores pedagógicos</a:t>
                      </a:r>
                      <a:endParaRPr dirty="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Implementação</a:t>
                      </a:r>
                      <a:r>
                        <a:rPr lang="pt-BR" sz="1200" baseline="0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 da BNCC</a:t>
                      </a:r>
                      <a:endParaRPr sz="1200" dirty="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75856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Implementação </a:t>
                      </a:r>
                      <a:r>
                        <a:rPr lang="pt-BR" sz="1400" baseline="0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 e cumprimento da Lei de 1/3 da hora atividade para a formação continuada do professor</a:t>
                      </a:r>
                      <a:endParaRPr sz="1400" dirty="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Parcerias</a:t>
                      </a:r>
                      <a:r>
                        <a:rPr lang="pt-BR" baseline="0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 entre Estado, Municípios  para aprovação e cumprimento da Lei </a:t>
                      </a:r>
                      <a:endParaRPr dirty="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Professores mais capacitados e Melhoria da qualidade</a:t>
                      </a:r>
                      <a:r>
                        <a:rPr lang="pt-BR" baseline="0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 do Ensino</a:t>
                      </a:r>
                      <a:endParaRPr dirty="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75856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Estender</a:t>
                      </a:r>
                      <a:r>
                        <a:rPr lang="pt-BR" sz="1400" baseline="0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 a </a:t>
                      </a:r>
                      <a:r>
                        <a:rPr lang="pt-BR" sz="1400" baseline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formação realizada pela Secretaria Estadual para todas as redes municipais</a:t>
                      </a:r>
                      <a:endParaRPr sz="1400" dirty="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Planejar a ampliação dos projetos e programas de formação continuada</a:t>
                      </a:r>
                      <a:r>
                        <a:rPr lang="en" baseline="0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 visando abranger todas as redes municipais</a:t>
                      </a:r>
                      <a:endParaRPr dirty="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Consolidação</a:t>
                      </a:r>
                      <a:r>
                        <a:rPr lang="en" baseline="0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 da política de </a:t>
                      </a:r>
                      <a:r>
                        <a:rPr lang="en" baseline="0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colaboração</a:t>
                      </a:r>
                      <a:endParaRPr dirty="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75856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Início</a:t>
                      </a:r>
                      <a:r>
                        <a:rPr lang="pt-BR" sz="1400" baseline="0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 </a:t>
                      </a:r>
                      <a:r>
                        <a:rPr lang="pt-BR" sz="1400" baseline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dav</a:t>
                      </a:r>
                      <a:r>
                        <a:rPr lang="pt-BR" sz="140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Política</a:t>
                      </a:r>
                      <a:r>
                        <a:rPr lang="pt-BR" sz="1400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 de Formação</a:t>
                      </a:r>
                      <a:r>
                        <a:rPr lang="pt-BR" sz="1400" baseline="0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 Continuada</a:t>
                      </a:r>
                      <a:endParaRPr sz="1400" dirty="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Dar</a:t>
                      </a:r>
                      <a:r>
                        <a:rPr lang="pt-BR" baseline="0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 inicio aos trabalhos de Elaboração </a:t>
                      </a:r>
                      <a:r>
                        <a:rPr lang="pt-BR" baseline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da Política de Formação Continuada em regime de colaboração</a:t>
                      </a:r>
                      <a:endParaRPr dirty="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Organização</a:t>
                      </a:r>
                      <a:r>
                        <a:rPr lang="en" baseline="0" dirty="0" smtClean="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 e redução de custos</a:t>
                      </a:r>
                      <a:endParaRPr dirty="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grpSp>
        <p:nvGrpSpPr>
          <p:cNvPr id="264" name="Google Shape;264;p25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265" name="Google Shape;265;p25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5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5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5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9" name="Google Shape;269;p2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9" name="Google Shape;409;p36"/>
          <p:cNvCxnSpPr/>
          <p:nvPr/>
        </p:nvCxnSpPr>
        <p:spPr>
          <a:xfrm>
            <a:off x="6450" y="1428750"/>
            <a:ext cx="23973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0" name="Google Shape;410;p36"/>
          <p:cNvSpPr txBox="1">
            <a:spLocks noGrp="1"/>
          </p:cNvSpPr>
          <p:nvPr>
            <p:ph type="ctrTitle" idx="4294967295"/>
          </p:nvPr>
        </p:nvSpPr>
        <p:spPr>
          <a:xfrm>
            <a:off x="2371625" y="816550"/>
            <a:ext cx="4908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 smtClean="0"/>
              <a:t>Obrigado!</a:t>
            </a:r>
            <a:endParaRPr sz="6000" dirty="0"/>
          </a:p>
        </p:txBody>
      </p:sp>
      <p:cxnSp>
        <p:nvCxnSpPr>
          <p:cNvPr id="411" name="Google Shape;411;p36"/>
          <p:cNvCxnSpPr/>
          <p:nvPr/>
        </p:nvCxnSpPr>
        <p:spPr>
          <a:xfrm>
            <a:off x="5589800" y="1428750"/>
            <a:ext cx="35541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2" name="Google Shape;412;p36"/>
          <p:cNvSpPr/>
          <p:nvPr/>
        </p:nvSpPr>
        <p:spPr>
          <a:xfrm>
            <a:off x="831925" y="859175"/>
            <a:ext cx="1139100" cy="11391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3" name="Google Shape;413;p36"/>
          <p:cNvGrpSpPr/>
          <p:nvPr/>
        </p:nvGrpSpPr>
        <p:grpSpPr>
          <a:xfrm>
            <a:off x="1148888" y="1190759"/>
            <a:ext cx="505722" cy="475767"/>
            <a:chOff x="5972700" y="2330200"/>
            <a:chExt cx="411625" cy="387275"/>
          </a:xfrm>
        </p:grpSpPr>
        <p:sp>
          <p:nvSpPr>
            <p:cNvPr id="414" name="Google Shape;414;p36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6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6" name="Google Shape;416;p36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iol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148</Words>
  <Application>Microsoft Office PowerPoint</Application>
  <PresentationFormat>Apresentação na tela (16:9)</PresentationFormat>
  <Paragraphs>19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Quattrocento Sans</vt:lpstr>
      <vt:lpstr>Lora</vt:lpstr>
      <vt:lpstr>Viola template</vt:lpstr>
      <vt:lpstr>O que nós, em Regime de Colaboração, gostaríamos de entregrar para o(a) secretário (a) de Educação no ano que vem? </vt:lpstr>
      <vt:lpstr>Apresentação do PowerPoint</vt:lpstr>
      <vt:lpstr>Obrigado!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cp:lastModifiedBy>Dannielsom Miranda</cp:lastModifiedBy>
  <cp:revision>14</cp:revision>
  <dcterms:modified xsi:type="dcterms:W3CDTF">2018-12-11T12:12:49Z</dcterms:modified>
</cp:coreProperties>
</file>